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4" r:id="rId11"/>
    <p:sldId id="285" r:id="rId12"/>
    <p:sldId id="264" r:id="rId13"/>
    <p:sldId id="265" r:id="rId14"/>
    <p:sldId id="266" r:id="rId15"/>
    <p:sldId id="267" r:id="rId16"/>
    <p:sldId id="268" r:id="rId17"/>
    <p:sldId id="269" r:id="rId18"/>
    <p:sldId id="286" r:id="rId19"/>
    <p:sldId id="287" r:id="rId20"/>
    <p:sldId id="288" r:id="rId21"/>
    <p:sldId id="28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53D5B-0DCB-44EB-BEE7-0E0DD2A18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3A72AF-B030-4A79-AEED-329D99330A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D3EE9B-D870-4859-A42F-832108842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0D0C6C-B87F-4F23-8BAD-42F1442AE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D08462-92F0-4DF3-B520-C5E4AB22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85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5236B-7643-43CD-A74B-16C63A23A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4C73D0E-4BDE-4BE6-AF92-2ECBF2809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310D8E-967B-4EBC-9A25-D28B76A6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9210E5-2195-4FAD-8444-27C4E3949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A1750A-0377-4EEA-9ECF-BB27728A6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B36E72-2B92-4E5A-A9F5-21A033C688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70F4D1-6264-40D1-9689-BDD9E08EE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44625-1534-4EAC-AFDA-B28DFD32D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E0BF32-AA4E-4D34-8374-E942C897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36BDF0-931A-4EE2-BC89-5FAAB6BC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77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FF206-0C28-425A-AA0E-38AE38323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672A91-426F-41A1-B356-C2212A158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25583-5920-4400-AA4B-62630076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6B8584-9A9D-4C01-A240-AB8AA613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66DBAC-F295-4E20-8E89-B8EDFC3E5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61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8CDA15-DCE2-4E83-8C70-73084E10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6DFA9E-71E1-4003-8F40-F377D810A6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633011-011D-40C1-AAED-A8377939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66C985-5818-42FE-8EE1-3B2EF0B04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39E49A-B384-4191-9E01-CC80854B3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7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95EA27-5E43-47D7-BCA8-84E94805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24B561-52CD-4F0B-8E9F-33EB23207E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ABED98-E2CD-4804-87BD-8E3A9AB6D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9170FB-37D2-4907-A4C7-4E66EBDE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10BF96-F87D-4156-8ED8-6F5B1E2FB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7F2816-338B-4916-A95A-00312EAB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635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DF0778-205D-4E30-AC6D-1C600ACB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5D1ED-CC0C-4612-A210-E6836CADE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11C248-3C83-4910-85BC-8120BB094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C78CB1-FF50-482B-A160-461C8F3B2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3CB956B-02EB-4545-9D67-DB24CFC3E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FD6410C-3B93-4F8D-BCBF-69D67ECD5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4D4845A-973C-482C-85BC-29DB4E334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A58FC32-4D9E-4C13-B211-14F336D2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838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4E0CF-13DD-4150-B7CF-230DDF00F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F344BB-A4D2-418A-9D34-F628B48E6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B370E3-D5E7-4030-98CD-8B6AFBFF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65ABFA-C5A0-4921-902E-96AF1E247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08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E1176D-4A5B-47C9-93DE-241DDE39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48D89EF-8CD1-48B2-A8CB-91FDA80C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F748C1-42DC-4C2D-911E-E57C2BDAD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41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8BA83D-8746-43F1-84DF-C27B47700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81D157-7E19-436E-82B5-5797811B1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614861B-3B01-4797-BE95-575E612D27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3F430-51EC-4E29-83A1-72E02ECD5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41E889-AC3B-4DC4-BB50-006ED957F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93139F-688D-41F3-8717-341882EE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83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73632-CD83-4646-AE9C-B7A7E45C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EA812CD-62E6-4F4C-87A6-6813083374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475D549-BD32-4B55-AF3C-814C75DDE3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B78D3C-8A28-4A70-9BAF-3623C6C53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B1207F-3481-4D43-8630-8FD232CD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0E9C6F-2C0D-45C6-820E-69D873063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06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AFB2905-3C40-40F7-9487-8A3AE9C30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C8A942-211E-49D1-9649-AEBB2D9E2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2FE142-A3B8-4977-B1DF-85BEECCAD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BF53D9-7877-4BB1-9994-B3E79EB1E303}" type="datetimeFigureOut">
              <a:rPr lang="ko-KR" altLang="en-US" smtClean="0"/>
              <a:t>2024-04-04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675B51-8220-4458-8576-0C998E05C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B5CE9C-3710-4E10-BBE0-207B1BC49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0DCE7-FCAE-4E55-B65B-790716CE53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202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F2EB6-4F38-4011-B220-B29E124023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판가름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C46AA87-2C99-455A-9511-EBC46F7BA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시연 시나리오</a:t>
            </a:r>
          </a:p>
        </p:txBody>
      </p:sp>
    </p:spTree>
    <p:extLst>
      <p:ext uri="{BB962C8B-B14F-4D97-AF65-F5344CB8AC3E}">
        <p14:creationId xmlns:p14="http://schemas.microsoft.com/office/powerpoint/2010/main" val="3155967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969294-2252-463A-B097-6DF5F22D2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8A0C68-D446-4C8B-8A30-5C818EE496A0}"/>
              </a:ext>
            </a:extLst>
          </p:cNvPr>
          <p:cNvSpPr/>
          <p:nvPr/>
        </p:nvSpPr>
        <p:spPr>
          <a:xfrm>
            <a:off x="0" y="0"/>
            <a:ext cx="316945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검색페이지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검색 필터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32FBF-92A4-4B4B-8994-1A2596093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702" y="1479776"/>
            <a:ext cx="3200400" cy="494347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0DD90-BBD9-4C08-AB1A-F76A79389496}"/>
              </a:ext>
            </a:extLst>
          </p:cNvPr>
          <p:cNvSpPr txBox="1"/>
          <p:nvPr/>
        </p:nvSpPr>
        <p:spPr>
          <a:xfrm>
            <a:off x="9492341" y="1098126"/>
            <a:ext cx="1037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필터 초기화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196E43-1269-4400-A0A8-4656E63B568C}"/>
              </a:ext>
            </a:extLst>
          </p:cNvPr>
          <p:cNvSpPr/>
          <p:nvPr/>
        </p:nvSpPr>
        <p:spPr>
          <a:xfrm>
            <a:off x="7225004" y="2296154"/>
            <a:ext cx="2985796" cy="1152330"/>
          </a:xfrm>
          <a:prstGeom prst="roundRect">
            <a:avLst/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149C435-C8D2-47EA-ADA7-11AFE76C5AE9}"/>
              </a:ext>
            </a:extLst>
          </p:cNvPr>
          <p:cNvCxnSpPr>
            <a:cxnSpLocks/>
          </p:cNvCxnSpPr>
          <p:nvPr/>
        </p:nvCxnSpPr>
        <p:spPr>
          <a:xfrm flipH="1" flipV="1">
            <a:off x="7007289" y="4098398"/>
            <a:ext cx="317242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C991C14-2851-43F2-AE49-C8C399864019}"/>
              </a:ext>
            </a:extLst>
          </p:cNvPr>
          <p:cNvCxnSpPr>
            <a:cxnSpLocks/>
          </p:cNvCxnSpPr>
          <p:nvPr/>
        </p:nvCxnSpPr>
        <p:spPr>
          <a:xfrm flipV="1">
            <a:off x="10021077" y="1375125"/>
            <a:ext cx="0" cy="22041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55D9332-77E4-4074-BD3F-56AB6BCE071D}"/>
              </a:ext>
            </a:extLst>
          </p:cNvPr>
          <p:cNvCxnSpPr>
            <a:cxnSpLocks/>
          </p:cNvCxnSpPr>
          <p:nvPr/>
        </p:nvCxnSpPr>
        <p:spPr>
          <a:xfrm>
            <a:off x="10095722" y="4098398"/>
            <a:ext cx="332793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B89B542-BD8C-499D-8E13-83BBCB3EAA30}"/>
              </a:ext>
            </a:extLst>
          </p:cNvPr>
          <p:cNvSpPr txBox="1"/>
          <p:nvPr/>
        </p:nvSpPr>
        <p:spPr>
          <a:xfrm>
            <a:off x="10430621" y="2641486"/>
            <a:ext cx="1214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002060"/>
                </a:solidFill>
              </a:rPr>
              <a:t>판례들에서</a:t>
            </a:r>
            <a:r>
              <a:rPr lang="ko-KR" altLang="en-US" sz="1200" b="1" dirty="0">
                <a:solidFill>
                  <a:srgbClr val="002060"/>
                </a:solidFill>
              </a:rPr>
              <a:t>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추출한 키워드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C4C9130-CE9D-478D-9A15-548108E81D1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0210800" y="2872319"/>
            <a:ext cx="228487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1A976A-ACAC-47A7-BBC9-A8FE9CA7B9E8}"/>
              </a:ext>
            </a:extLst>
          </p:cNvPr>
          <p:cNvSpPr txBox="1"/>
          <p:nvPr/>
        </p:nvSpPr>
        <p:spPr>
          <a:xfrm>
            <a:off x="5694338" y="3867565"/>
            <a:ext cx="1310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해당 날짜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이후의 선고날짜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573DBD-170F-4BA1-B0D2-995C435612B9}"/>
              </a:ext>
            </a:extLst>
          </p:cNvPr>
          <p:cNvSpPr txBox="1"/>
          <p:nvPr/>
        </p:nvSpPr>
        <p:spPr>
          <a:xfrm>
            <a:off x="10439287" y="3867565"/>
            <a:ext cx="1310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해당 날짜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이전의 선고날짜</a:t>
            </a:r>
          </a:p>
        </p:txBody>
      </p:sp>
    </p:spTree>
    <p:extLst>
      <p:ext uri="{BB962C8B-B14F-4D97-AF65-F5344CB8AC3E}">
        <p14:creationId xmlns:p14="http://schemas.microsoft.com/office/powerpoint/2010/main" val="3947901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969294-2252-463A-B097-6DF5F22D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8A0C68-D446-4C8B-8A30-5C818EE496A0}"/>
              </a:ext>
            </a:extLst>
          </p:cNvPr>
          <p:cNvSpPr/>
          <p:nvPr/>
        </p:nvSpPr>
        <p:spPr>
          <a:xfrm>
            <a:off x="0" y="0"/>
            <a:ext cx="417454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검색페이지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세부정보 보기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ACB92484-740F-44B2-B5AD-D2B6EC4CF696}"/>
              </a:ext>
            </a:extLst>
          </p:cNvPr>
          <p:cNvCxnSpPr>
            <a:cxnSpLocks/>
          </p:cNvCxnSpPr>
          <p:nvPr/>
        </p:nvCxnSpPr>
        <p:spPr>
          <a:xfrm flipH="1" flipV="1">
            <a:off x="1623525" y="3150437"/>
            <a:ext cx="317242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62E334A-F0E2-46A4-913B-4F90FA2DC30C}"/>
              </a:ext>
            </a:extLst>
          </p:cNvPr>
          <p:cNvSpPr txBox="1"/>
          <p:nvPr/>
        </p:nvSpPr>
        <p:spPr>
          <a:xfrm>
            <a:off x="233264" y="2782669"/>
            <a:ext cx="1390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클릭하면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해당 판례에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대한 세부 정보를 열람할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2A01A3F-0930-4733-9F9E-1A137DF1CD86}"/>
              </a:ext>
            </a:extLst>
          </p:cNvPr>
          <p:cNvSpPr/>
          <p:nvPr/>
        </p:nvSpPr>
        <p:spPr>
          <a:xfrm>
            <a:off x="1940767" y="2687215"/>
            <a:ext cx="5617029" cy="926445"/>
          </a:xfrm>
          <a:prstGeom prst="roundRect">
            <a:avLst/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04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E0B5861-2596-408A-AA32-7C75E8DD0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E372BB-D8C6-4C9E-A51C-551A22E7CAD6}"/>
              </a:ext>
            </a:extLst>
          </p:cNvPr>
          <p:cNvSpPr/>
          <p:nvPr/>
        </p:nvSpPr>
        <p:spPr>
          <a:xfrm>
            <a:off x="0" y="0"/>
            <a:ext cx="463620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검색페이지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세부정보 요약보기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7E41D2C-958F-49D0-A57F-51A93212969C}"/>
              </a:ext>
            </a:extLst>
          </p:cNvPr>
          <p:cNvCxnSpPr>
            <a:cxnSpLocks/>
          </p:cNvCxnSpPr>
          <p:nvPr/>
        </p:nvCxnSpPr>
        <p:spPr>
          <a:xfrm flipH="1" flipV="1">
            <a:off x="11905862" y="793102"/>
            <a:ext cx="1" cy="19702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DB705BB-02FD-42AD-9385-D81875EC2A26}"/>
              </a:ext>
            </a:extLst>
          </p:cNvPr>
          <p:cNvSpPr txBox="1"/>
          <p:nvPr/>
        </p:nvSpPr>
        <p:spPr>
          <a:xfrm>
            <a:off x="10562253" y="136385"/>
            <a:ext cx="1629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현재 열람중인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판례 세부정보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창을 닫을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948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CB43128-5DAC-4A50-AD03-9F0973F7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23" y="0"/>
            <a:ext cx="7619154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34263A5C-D6A5-4D02-83D0-833AECEADFBB}"/>
              </a:ext>
            </a:extLst>
          </p:cNvPr>
          <p:cNvCxnSpPr>
            <a:cxnSpLocks/>
          </p:cNvCxnSpPr>
          <p:nvPr/>
        </p:nvCxnSpPr>
        <p:spPr>
          <a:xfrm flipH="1" flipV="1">
            <a:off x="2183363" y="335902"/>
            <a:ext cx="317242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9094D06-8D63-4C5B-A5DF-44169EEBD583}"/>
              </a:ext>
            </a:extLst>
          </p:cNvPr>
          <p:cNvSpPr txBox="1"/>
          <p:nvPr/>
        </p:nvSpPr>
        <p:spPr>
          <a:xfrm>
            <a:off x="793102" y="104783"/>
            <a:ext cx="1390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해당 판례의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핵심 키워드들을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0BD5FEF-1E30-486A-8AF5-631A503261AA}"/>
              </a:ext>
            </a:extLst>
          </p:cNvPr>
          <p:cNvSpPr/>
          <p:nvPr/>
        </p:nvSpPr>
        <p:spPr>
          <a:xfrm>
            <a:off x="2500605" y="233265"/>
            <a:ext cx="2957804" cy="205274"/>
          </a:xfrm>
          <a:prstGeom prst="roundRect">
            <a:avLst/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B2A9D7E-768F-4CA7-BAC8-0AEBCA241086}"/>
              </a:ext>
            </a:extLst>
          </p:cNvPr>
          <p:cNvCxnSpPr>
            <a:cxnSpLocks/>
          </p:cNvCxnSpPr>
          <p:nvPr/>
        </p:nvCxnSpPr>
        <p:spPr>
          <a:xfrm flipH="1" flipV="1">
            <a:off x="2500605" y="1511558"/>
            <a:ext cx="317242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F28252E-6B17-4262-BCF1-8B0E21D9A5B0}"/>
              </a:ext>
            </a:extLst>
          </p:cNvPr>
          <p:cNvSpPr txBox="1"/>
          <p:nvPr/>
        </p:nvSpPr>
        <p:spPr>
          <a:xfrm>
            <a:off x="867747" y="1225716"/>
            <a:ext cx="1474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클릭 시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현재 열람중인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판례에 대한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요약을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7630F-8BC7-4675-BE24-225A87A03FD7}"/>
              </a:ext>
            </a:extLst>
          </p:cNvPr>
          <p:cNvSpPr txBox="1"/>
          <p:nvPr/>
        </p:nvSpPr>
        <p:spPr>
          <a:xfrm>
            <a:off x="4749283" y="813623"/>
            <a:ext cx="1763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클릭 시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현재 열람중인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판례에 대한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상세정보를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36D60C6-8E37-40D2-8024-9D60B4D4A169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4432041" y="1229122"/>
            <a:ext cx="317242" cy="282438"/>
          </a:xfrm>
          <a:prstGeom prst="bent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6E989C4-7574-4C83-B637-BC9B931E2097}"/>
              </a:ext>
            </a:extLst>
          </p:cNvPr>
          <p:cNvSpPr/>
          <p:nvPr/>
        </p:nvSpPr>
        <p:spPr>
          <a:xfrm>
            <a:off x="2500605" y="2019703"/>
            <a:ext cx="7081933" cy="4838297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9841032-3F39-4A2D-80A3-C422968B720A}"/>
              </a:ext>
            </a:extLst>
          </p:cNvPr>
          <p:cNvCxnSpPr>
            <a:cxnSpLocks/>
          </p:cNvCxnSpPr>
          <p:nvPr/>
        </p:nvCxnSpPr>
        <p:spPr>
          <a:xfrm flipH="1" flipV="1">
            <a:off x="2183363" y="4076415"/>
            <a:ext cx="317242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5FE64BE-B429-4572-8EFE-7CC5F3DB89A8}"/>
              </a:ext>
            </a:extLst>
          </p:cNvPr>
          <p:cNvSpPr txBox="1"/>
          <p:nvPr/>
        </p:nvSpPr>
        <p:spPr>
          <a:xfrm>
            <a:off x="703329" y="3291585"/>
            <a:ext cx="1474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</a:rPr>
              <a:t>기초정보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</a:rPr>
              <a:t>사건 관계자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</a:rPr>
              <a:t>원심 판결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</a:rPr>
              <a:t>처분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</a:rPr>
              <a:t>사실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</a:rPr>
              <a:t>주장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</a:rPr>
              <a:t>판결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pPr marL="228600" indent="-228600">
              <a:buAutoNum type="arabicPeriod"/>
            </a:pPr>
            <a:r>
              <a:rPr lang="ko-KR" altLang="en-US" sz="1200" b="1" dirty="0">
                <a:solidFill>
                  <a:srgbClr val="002060"/>
                </a:solidFill>
              </a:rPr>
              <a:t>결론</a:t>
            </a:r>
            <a:endParaRPr lang="en-US" altLang="ko-KR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05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3191F2-D742-4D2D-9C4F-6306D2C4A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9A52A1-5CE0-4060-A0F9-86828F631D86}"/>
              </a:ext>
            </a:extLst>
          </p:cNvPr>
          <p:cNvSpPr/>
          <p:nvPr/>
        </p:nvSpPr>
        <p:spPr>
          <a:xfrm>
            <a:off x="0" y="0"/>
            <a:ext cx="463620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검색페이지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세부정보 상세보기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6012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FA2053-5961-42CB-9A47-E68FFDFC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72" y="0"/>
            <a:ext cx="7593056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D72CE62-535C-47C7-AD88-1201C118C3CF}"/>
              </a:ext>
            </a:extLst>
          </p:cNvPr>
          <p:cNvSpPr/>
          <p:nvPr/>
        </p:nvSpPr>
        <p:spPr>
          <a:xfrm>
            <a:off x="2500605" y="2019703"/>
            <a:ext cx="7081933" cy="4838297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12AABDC-0775-46F1-8D0A-2029AEA401FB}"/>
              </a:ext>
            </a:extLst>
          </p:cNvPr>
          <p:cNvCxnSpPr>
            <a:cxnSpLocks/>
          </p:cNvCxnSpPr>
          <p:nvPr/>
        </p:nvCxnSpPr>
        <p:spPr>
          <a:xfrm flipH="1" flipV="1">
            <a:off x="2183363" y="4076415"/>
            <a:ext cx="317242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B0BD575-02BE-4CD2-AC70-554553E78B4B}"/>
              </a:ext>
            </a:extLst>
          </p:cNvPr>
          <p:cNvSpPr txBox="1"/>
          <p:nvPr/>
        </p:nvSpPr>
        <p:spPr>
          <a:xfrm>
            <a:off x="1166327" y="3845582"/>
            <a:ext cx="1017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판례 원문을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38473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9FDD38-0871-473A-B736-F9D232177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08" y="0"/>
            <a:ext cx="7899984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DF3BDC-D12E-460E-901F-17337DD4B8FA}"/>
              </a:ext>
            </a:extLst>
          </p:cNvPr>
          <p:cNvSpPr/>
          <p:nvPr/>
        </p:nvSpPr>
        <p:spPr>
          <a:xfrm>
            <a:off x="0" y="0"/>
            <a:ext cx="173316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법 뉴스 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2C7DBB1-DFAB-4F18-84AA-8B5F9C6E0DEE}"/>
              </a:ext>
            </a:extLst>
          </p:cNvPr>
          <p:cNvSpPr/>
          <p:nvPr/>
        </p:nvSpPr>
        <p:spPr>
          <a:xfrm>
            <a:off x="3219061" y="369333"/>
            <a:ext cx="5831633" cy="2412252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87D175-D0FA-4DF0-BEDF-2DA77E05EFC5}"/>
              </a:ext>
            </a:extLst>
          </p:cNvPr>
          <p:cNvCxnSpPr>
            <a:cxnSpLocks/>
          </p:cNvCxnSpPr>
          <p:nvPr/>
        </p:nvCxnSpPr>
        <p:spPr>
          <a:xfrm flipH="1" flipV="1">
            <a:off x="2901819" y="1721438"/>
            <a:ext cx="317242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86E22B-E5E3-43A3-BA7D-B9C7EEC695E4}"/>
              </a:ext>
            </a:extLst>
          </p:cNvPr>
          <p:cNvSpPr txBox="1"/>
          <p:nvPr/>
        </p:nvSpPr>
        <p:spPr>
          <a:xfrm>
            <a:off x="964539" y="1398272"/>
            <a:ext cx="1950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검색한 뉴스를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검색어가 없을 경우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랜덤 뉴스가 보인다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7CF2318-8F7C-44B0-848F-97A2097D63CE}"/>
              </a:ext>
            </a:extLst>
          </p:cNvPr>
          <p:cNvSpPr/>
          <p:nvPr/>
        </p:nvSpPr>
        <p:spPr>
          <a:xfrm>
            <a:off x="3219061" y="2870288"/>
            <a:ext cx="5831633" cy="2177572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0AEF3CA-1E6A-4759-A935-4825D765DFD4}"/>
              </a:ext>
            </a:extLst>
          </p:cNvPr>
          <p:cNvSpPr/>
          <p:nvPr/>
        </p:nvSpPr>
        <p:spPr>
          <a:xfrm>
            <a:off x="3219061" y="5136562"/>
            <a:ext cx="5831633" cy="1152271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77F7CB6-2E7E-4AA1-B10E-DB46F077F960}"/>
              </a:ext>
            </a:extLst>
          </p:cNvPr>
          <p:cNvCxnSpPr>
            <a:cxnSpLocks/>
          </p:cNvCxnSpPr>
          <p:nvPr/>
        </p:nvCxnSpPr>
        <p:spPr>
          <a:xfrm flipH="1" flipV="1">
            <a:off x="2901819" y="3999150"/>
            <a:ext cx="317242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D4C45D3-93A8-4585-AD85-5B1BBB32F0E4}"/>
              </a:ext>
            </a:extLst>
          </p:cNvPr>
          <p:cNvSpPr txBox="1"/>
          <p:nvPr/>
        </p:nvSpPr>
        <p:spPr>
          <a:xfrm>
            <a:off x="964539" y="3766041"/>
            <a:ext cx="1950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최신순으로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en-US" altLang="ko-KR" sz="1200" b="1" dirty="0">
                <a:solidFill>
                  <a:srgbClr val="002060"/>
                </a:solidFill>
              </a:rPr>
              <a:t>20</a:t>
            </a:r>
            <a:r>
              <a:rPr lang="ko-KR" altLang="en-US" sz="1200" b="1" dirty="0">
                <a:solidFill>
                  <a:srgbClr val="002060"/>
                </a:solidFill>
              </a:rPr>
              <a:t>개의 뉴스를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1CF9A76-CA99-4689-93F4-7B4A10781BAE}"/>
              </a:ext>
            </a:extLst>
          </p:cNvPr>
          <p:cNvCxnSpPr>
            <a:cxnSpLocks/>
          </p:cNvCxnSpPr>
          <p:nvPr/>
        </p:nvCxnSpPr>
        <p:spPr>
          <a:xfrm flipH="1" flipV="1">
            <a:off x="2901819" y="5754384"/>
            <a:ext cx="317242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5A8E15-F3F1-4DC9-B456-9D5D2BF5D5FE}"/>
              </a:ext>
            </a:extLst>
          </p:cNvPr>
          <p:cNvSpPr txBox="1"/>
          <p:nvPr/>
        </p:nvSpPr>
        <p:spPr>
          <a:xfrm>
            <a:off x="1399592" y="5521275"/>
            <a:ext cx="15150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카테고리 별 뉴스를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389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7B3826-E02A-4E7F-AD03-01518831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08" y="0"/>
            <a:ext cx="7899984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F62C047-39B1-497F-B62C-109BE80CC513}"/>
              </a:ext>
            </a:extLst>
          </p:cNvPr>
          <p:cNvSpPr/>
          <p:nvPr/>
        </p:nvSpPr>
        <p:spPr>
          <a:xfrm>
            <a:off x="0" y="0"/>
            <a:ext cx="17331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법 뉴스 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뉴스 검색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380810F-4944-4597-B04D-036041BEC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857" y="1249258"/>
            <a:ext cx="10450286" cy="4359485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C93787A-1244-4619-AE9B-5F2518D21F6B}"/>
              </a:ext>
            </a:extLst>
          </p:cNvPr>
          <p:cNvCxnSpPr>
            <a:cxnSpLocks/>
          </p:cNvCxnSpPr>
          <p:nvPr/>
        </p:nvCxnSpPr>
        <p:spPr>
          <a:xfrm flipV="1">
            <a:off x="5896947" y="1511559"/>
            <a:ext cx="0" cy="3172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099982-E4BA-49B6-BA13-195E093CE62F}"/>
              </a:ext>
            </a:extLst>
          </p:cNvPr>
          <p:cNvSpPr txBox="1"/>
          <p:nvPr/>
        </p:nvSpPr>
        <p:spPr>
          <a:xfrm>
            <a:off x="4921898" y="1249257"/>
            <a:ext cx="1950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검색어를 입력할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7A89206-49B3-4F76-B4C5-1EE3C9D4CC2C}"/>
              </a:ext>
            </a:extLst>
          </p:cNvPr>
          <p:cNvCxnSpPr>
            <a:cxnSpLocks/>
          </p:cNvCxnSpPr>
          <p:nvPr/>
        </p:nvCxnSpPr>
        <p:spPr>
          <a:xfrm flipV="1">
            <a:off x="10963469" y="1530221"/>
            <a:ext cx="0" cy="3172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4295791-F274-4A56-814B-7AB3172C79C0}"/>
              </a:ext>
            </a:extLst>
          </p:cNvPr>
          <p:cNvSpPr txBox="1"/>
          <p:nvPr/>
        </p:nvSpPr>
        <p:spPr>
          <a:xfrm>
            <a:off x="9982997" y="943707"/>
            <a:ext cx="182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버튼을 누르거나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en-US" altLang="ko-KR" sz="1200" b="1" dirty="0">
                <a:solidFill>
                  <a:srgbClr val="002060"/>
                </a:solidFill>
              </a:rPr>
              <a:t>Enter</a:t>
            </a:r>
            <a:r>
              <a:rPr lang="ko-KR" altLang="en-US" sz="1200" b="1" dirty="0">
                <a:solidFill>
                  <a:srgbClr val="002060"/>
                </a:solidFill>
              </a:rPr>
              <a:t>를 누를 시 입력한 검색어로 검색한다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CB774E5-C201-42E7-9D8C-71AF4B764B89}"/>
              </a:ext>
            </a:extLst>
          </p:cNvPr>
          <p:cNvSpPr/>
          <p:nvPr/>
        </p:nvSpPr>
        <p:spPr>
          <a:xfrm>
            <a:off x="970383" y="2311313"/>
            <a:ext cx="10170350" cy="3035127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20C50A5-6CED-4F42-AB97-0C1775DC416E}"/>
              </a:ext>
            </a:extLst>
          </p:cNvPr>
          <p:cNvCxnSpPr>
            <a:cxnSpLocks/>
          </p:cNvCxnSpPr>
          <p:nvPr/>
        </p:nvCxnSpPr>
        <p:spPr>
          <a:xfrm>
            <a:off x="2146008" y="5346440"/>
            <a:ext cx="0" cy="50718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84D456-6172-42E9-B7BC-5C9B6ED0593A}"/>
              </a:ext>
            </a:extLst>
          </p:cNvPr>
          <p:cNvSpPr txBox="1"/>
          <p:nvPr/>
        </p:nvSpPr>
        <p:spPr>
          <a:xfrm>
            <a:off x="892596" y="5854498"/>
            <a:ext cx="250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검색어에 대한 뉴스를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2C06B14-84FB-4BFC-9A56-F4855700BAB1}"/>
              </a:ext>
            </a:extLst>
          </p:cNvPr>
          <p:cNvCxnSpPr>
            <a:cxnSpLocks/>
          </p:cNvCxnSpPr>
          <p:nvPr/>
        </p:nvCxnSpPr>
        <p:spPr>
          <a:xfrm>
            <a:off x="6055526" y="5485817"/>
            <a:ext cx="32" cy="24317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196FD94-1E40-46C4-A7B7-C6E43B25E031}"/>
              </a:ext>
            </a:extLst>
          </p:cNvPr>
          <p:cNvSpPr txBox="1"/>
          <p:nvPr/>
        </p:nvSpPr>
        <p:spPr>
          <a:xfrm>
            <a:off x="4802115" y="5729459"/>
            <a:ext cx="2506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해당 버튼을 클릭 시 검색어에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관한 뉴스를 </a:t>
            </a:r>
            <a:r>
              <a:rPr lang="en-US" altLang="ko-KR" sz="1200" b="1" dirty="0">
                <a:solidFill>
                  <a:srgbClr val="002060"/>
                </a:solidFill>
              </a:rPr>
              <a:t>6</a:t>
            </a:r>
            <a:r>
              <a:rPr lang="ko-KR" altLang="en-US" sz="1200" b="1" dirty="0">
                <a:solidFill>
                  <a:srgbClr val="002060"/>
                </a:solidFill>
              </a:rPr>
              <a:t>개씩 더 불러온다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B7A9C0-F483-4833-8FB0-BE6825D8819F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뉴스는 클릭 시에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뉴스에 대한 상세 뉴스 페이지로 이동한다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427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7B3826-E02A-4E7F-AD03-01518831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08" y="0"/>
            <a:ext cx="7899984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477B8F2-AE2B-4678-99B4-4BC081BEC58B}"/>
              </a:ext>
            </a:extLst>
          </p:cNvPr>
          <p:cNvSpPr/>
          <p:nvPr/>
        </p:nvSpPr>
        <p:spPr>
          <a:xfrm>
            <a:off x="0" y="0"/>
            <a:ext cx="17331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법 뉴스 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최신 뉴스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6AC4D4-C711-4150-9404-F3F4FA3252A3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뉴스는 클릭 시에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뉴스에 대한 상세 뉴스 페이지로 이동한다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267D79-CDB5-489A-BF11-649C1321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9" y="1678177"/>
            <a:ext cx="9937102" cy="3501646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559F377A-47E8-471C-8943-2155927C0DF8}"/>
              </a:ext>
            </a:extLst>
          </p:cNvPr>
          <p:cNvCxnSpPr>
            <a:cxnSpLocks/>
          </p:cNvCxnSpPr>
          <p:nvPr/>
        </p:nvCxnSpPr>
        <p:spPr>
          <a:xfrm>
            <a:off x="1230086" y="3648269"/>
            <a:ext cx="0" cy="173549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E995415-5AB7-4E40-B05F-0B51BF4AD808}"/>
              </a:ext>
            </a:extLst>
          </p:cNvPr>
          <p:cNvSpPr txBox="1"/>
          <p:nvPr/>
        </p:nvSpPr>
        <p:spPr>
          <a:xfrm>
            <a:off x="-78534" y="5383763"/>
            <a:ext cx="263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클릭 시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이전 </a:t>
            </a:r>
            <a:r>
              <a:rPr lang="en-US" altLang="ko-KR" sz="1200" b="1" dirty="0">
                <a:solidFill>
                  <a:srgbClr val="002060"/>
                </a:solidFill>
              </a:rPr>
              <a:t>4</a:t>
            </a:r>
            <a:r>
              <a:rPr lang="ko-KR" altLang="en-US" sz="1200" b="1" dirty="0">
                <a:solidFill>
                  <a:srgbClr val="002060"/>
                </a:solidFill>
              </a:rPr>
              <a:t>개의 최신 뉴스를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9146221-EDB3-47F6-8E2B-046FE1CCEBFB}"/>
              </a:ext>
            </a:extLst>
          </p:cNvPr>
          <p:cNvCxnSpPr>
            <a:cxnSpLocks/>
          </p:cNvCxnSpPr>
          <p:nvPr/>
        </p:nvCxnSpPr>
        <p:spPr>
          <a:xfrm>
            <a:off x="10952584" y="3648269"/>
            <a:ext cx="0" cy="173549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20C3778-E7B0-4BDB-B69E-F99268547CBD}"/>
              </a:ext>
            </a:extLst>
          </p:cNvPr>
          <p:cNvSpPr txBox="1"/>
          <p:nvPr/>
        </p:nvSpPr>
        <p:spPr>
          <a:xfrm>
            <a:off x="9556103" y="5383763"/>
            <a:ext cx="2635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클릭 시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다음 </a:t>
            </a:r>
            <a:r>
              <a:rPr lang="en-US" altLang="ko-KR" sz="1200" b="1" dirty="0">
                <a:solidFill>
                  <a:srgbClr val="002060"/>
                </a:solidFill>
              </a:rPr>
              <a:t>4</a:t>
            </a:r>
            <a:r>
              <a:rPr lang="ko-KR" altLang="en-US" sz="1200" b="1" dirty="0">
                <a:solidFill>
                  <a:srgbClr val="002060"/>
                </a:solidFill>
              </a:rPr>
              <a:t>개의 최신 뉴스를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AE298DB-E640-49DE-82C8-8B0C5C97B297}"/>
              </a:ext>
            </a:extLst>
          </p:cNvPr>
          <p:cNvSpPr/>
          <p:nvPr/>
        </p:nvSpPr>
        <p:spPr>
          <a:xfrm>
            <a:off x="5589037" y="4922098"/>
            <a:ext cx="1063687" cy="257725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628F87A-6FDC-491A-A8AB-71561529F5A5}"/>
              </a:ext>
            </a:extLst>
          </p:cNvPr>
          <p:cNvCxnSpPr>
            <a:cxnSpLocks/>
          </p:cNvCxnSpPr>
          <p:nvPr/>
        </p:nvCxnSpPr>
        <p:spPr>
          <a:xfrm flipH="1">
            <a:off x="6096000" y="5179823"/>
            <a:ext cx="1" cy="257725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091F9C-45A9-442B-8412-1F306BEE3F3A}"/>
              </a:ext>
            </a:extLst>
          </p:cNvPr>
          <p:cNvSpPr txBox="1"/>
          <p:nvPr/>
        </p:nvSpPr>
        <p:spPr>
          <a:xfrm>
            <a:off x="4543625" y="5453077"/>
            <a:ext cx="3096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원을 클릭 시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해당 번째 페이지의 뉴스 </a:t>
            </a:r>
            <a:r>
              <a:rPr lang="en-US" altLang="ko-KR" sz="1200" b="1" dirty="0">
                <a:solidFill>
                  <a:srgbClr val="002060"/>
                </a:solidFill>
              </a:rPr>
              <a:t>4</a:t>
            </a:r>
            <a:r>
              <a:rPr lang="ko-KR" altLang="en-US" sz="1200" b="1" dirty="0">
                <a:solidFill>
                  <a:srgbClr val="002060"/>
                </a:solidFill>
              </a:rPr>
              <a:t>개를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D3EEB3B-DF5D-447B-9695-2191E25CD367}"/>
              </a:ext>
            </a:extLst>
          </p:cNvPr>
          <p:cNvSpPr/>
          <p:nvPr/>
        </p:nvSpPr>
        <p:spPr>
          <a:xfrm>
            <a:off x="1127449" y="3429000"/>
            <a:ext cx="210352" cy="206280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E16A7DA-B047-4850-88DC-A8AE030FB9C6}"/>
              </a:ext>
            </a:extLst>
          </p:cNvPr>
          <p:cNvSpPr/>
          <p:nvPr/>
        </p:nvSpPr>
        <p:spPr>
          <a:xfrm>
            <a:off x="10847408" y="3429000"/>
            <a:ext cx="210352" cy="206280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8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7B3826-E02A-4E7F-AD03-01518831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08" y="0"/>
            <a:ext cx="7899984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6297F5-C0BF-4B55-B1AE-61A79B715526}"/>
              </a:ext>
            </a:extLst>
          </p:cNvPr>
          <p:cNvSpPr/>
          <p:nvPr/>
        </p:nvSpPr>
        <p:spPr>
          <a:xfrm>
            <a:off x="0" y="0"/>
            <a:ext cx="2105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법 뉴스 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카테고리 별 뉴스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06660-A12C-4614-929D-6388B4995747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뉴스는 클릭 시에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뉴스에 대한 상세 뉴스 페이지로 이동한다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19EE4F-2722-4EE5-97BF-4AFF1117A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743" y="1330870"/>
            <a:ext cx="9666514" cy="419626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24A9F725-6328-453E-80D9-5A6498B5C7BC}"/>
              </a:ext>
            </a:extLst>
          </p:cNvPr>
          <p:cNvCxnSpPr>
            <a:cxnSpLocks/>
          </p:cNvCxnSpPr>
          <p:nvPr/>
        </p:nvCxnSpPr>
        <p:spPr>
          <a:xfrm flipV="1">
            <a:off x="2806959" y="1166327"/>
            <a:ext cx="0" cy="6531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AF39D6-CCAF-401F-B202-CB6E7227DCA6}"/>
              </a:ext>
            </a:extLst>
          </p:cNvPr>
          <p:cNvSpPr txBox="1"/>
          <p:nvPr/>
        </p:nvSpPr>
        <p:spPr>
          <a:xfrm>
            <a:off x="0" y="5691674"/>
            <a:ext cx="2806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클릭 시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해당 카테고리의 뉴스들만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B71C015-B2C1-4F1E-822B-E8E946E01B9B}"/>
              </a:ext>
            </a:extLst>
          </p:cNvPr>
          <p:cNvSpPr/>
          <p:nvPr/>
        </p:nvSpPr>
        <p:spPr>
          <a:xfrm>
            <a:off x="10507029" y="1782146"/>
            <a:ext cx="281105" cy="275663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7043F6-3F1C-4B5E-A3C9-EFB86498BA0F}"/>
              </a:ext>
            </a:extLst>
          </p:cNvPr>
          <p:cNvSpPr txBox="1"/>
          <p:nvPr/>
        </p:nvSpPr>
        <p:spPr>
          <a:xfrm>
            <a:off x="1563080" y="704303"/>
            <a:ext cx="280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검색어를 입력 시</a:t>
            </a:r>
            <a:r>
              <a:rPr lang="en-US" altLang="ko-KR" sz="1200" b="1" dirty="0">
                <a:solidFill>
                  <a:srgbClr val="002060"/>
                </a:solidFill>
              </a:rPr>
              <a:t> </a:t>
            </a:r>
            <a:r>
              <a:rPr lang="ko-KR" altLang="en-US" sz="1200" b="1" dirty="0">
                <a:solidFill>
                  <a:srgbClr val="002060"/>
                </a:solidFill>
              </a:rPr>
              <a:t>해당 검색어를 포함하는 카테고리 리스트를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2C0B08-5A51-4B88-BA3E-162AC5B63F67}"/>
              </a:ext>
            </a:extLst>
          </p:cNvPr>
          <p:cNvCxnSpPr>
            <a:cxnSpLocks/>
          </p:cNvCxnSpPr>
          <p:nvPr/>
        </p:nvCxnSpPr>
        <p:spPr>
          <a:xfrm flipV="1">
            <a:off x="10647581" y="1129004"/>
            <a:ext cx="0" cy="6531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BFDCF43-6FC0-436A-8AD1-BDC3DBA2FD8C}"/>
              </a:ext>
            </a:extLst>
          </p:cNvPr>
          <p:cNvSpPr txBox="1"/>
          <p:nvPr/>
        </p:nvSpPr>
        <p:spPr>
          <a:xfrm>
            <a:off x="9105208" y="672534"/>
            <a:ext cx="280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클릭 시</a:t>
            </a:r>
            <a:r>
              <a:rPr lang="en-US" altLang="ko-KR" sz="1200" b="1" dirty="0">
                <a:solidFill>
                  <a:srgbClr val="002060"/>
                </a:solidFill>
              </a:rPr>
              <a:t>, </a:t>
            </a:r>
            <a:r>
              <a:rPr lang="ko-KR" altLang="en-US" sz="1200" b="1" dirty="0">
                <a:solidFill>
                  <a:srgbClr val="002060"/>
                </a:solidFill>
              </a:rPr>
              <a:t>카테고리 리스트를 </a:t>
            </a:r>
            <a:r>
              <a:rPr lang="ko-KR" altLang="en-US" sz="1200" b="1" dirty="0" err="1">
                <a:solidFill>
                  <a:srgbClr val="002060"/>
                </a:solidFill>
              </a:rPr>
              <a:t>한줄만</a:t>
            </a:r>
            <a:r>
              <a:rPr lang="ko-KR" altLang="en-US" sz="1200" b="1" dirty="0">
                <a:solidFill>
                  <a:srgbClr val="002060"/>
                </a:solidFill>
              </a:rPr>
              <a:t>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보이도록 접을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AF80BF67-3730-4723-A289-0C40A03566CE}"/>
              </a:ext>
            </a:extLst>
          </p:cNvPr>
          <p:cNvCxnSpPr>
            <a:cxnSpLocks/>
          </p:cNvCxnSpPr>
          <p:nvPr/>
        </p:nvCxnSpPr>
        <p:spPr>
          <a:xfrm rot="5400000">
            <a:off x="-667139" y="3587624"/>
            <a:ext cx="3321702" cy="699792"/>
          </a:xfrm>
          <a:prstGeom prst="bentConnector3">
            <a:avLst>
              <a:gd name="adj1" fmla="val 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7B0D554-3DC8-456A-A873-546A4EC23D55}"/>
              </a:ext>
            </a:extLst>
          </p:cNvPr>
          <p:cNvSpPr/>
          <p:nvPr/>
        </p:nvSpPr>
        <p:spPr>
          <a:xfrm>
            <a:off x="1384553" y="2584580"/>
            <a:ext cx="9336320" cy="2771191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5749817-C322-4DBF-B63C-1863334F90FD}"/>
              </a:ext>
            </a:extLst>
          </p:cNvPr>
          <p:cNvCxnSpPr>
            <a:cxnSpLocks/>
          </p:cNvCxnSpPr>
          <p:nvPr/>
        </p:nvCxnSpPr>
        <p:spPr>
          <a:xfrm>
            <a:off x="5962261" y="5355771"/>
            <a:ext cx="0" cy="24260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811A3FC-2299-4BCC-8EBE-85B421E0B04E}"/>
              </a:ext>
            </a:extLst>
          </p:cNvPr>
          <p:cNvSpPr txBox="1"/>
          <p:nvPr/>
        </p:nvSpPr>
        <p:spPr>
          <a:xfrm>
            <a:off x="5612331" y="5598371"/>
            <a:ext cx="5723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계속 아래로 스크롤 시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무한 스크롤 기능으로 선택한 카테고리에 대한 뉴스를 계속 불러와서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19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5D7F69F-2147-4EB5-8C97-907578FB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90"/>
            <a:ext cx="12192000" cy="5734020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77E0F5A-F3A6-44FC-BD88-875F014A5892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6095999" y="5889072"/>
            <a:ext cx="1" cy="40693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5DBD08-3FA1-4473-B03F-350FB30AE209}"/>
              </a:ext>
            </a:extLst>
          </p:cNvPr>
          <p:cNvSpPr txBox="1"/>
          <p:nvPr/>
        </p:nvSpPr>
        <p:spPr>
          <a:xfrm>
            <a:off x="8850385" y="1769770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자신의 상황을 </a:t>
            </a:r>
            <a:r>
              <a:rPr lang="en-US" altLang="ko-KR" sz="1200" b="1" dirty="0">
                <a:solidFill>
                  <a:srgbClr val="002060"/>
                </a:solidFill>
              </a:rPr>
              <a:t>250</a:t>
            </a:r>
            <a:r>
              <a:rPr lang="ko-KR" altLang="en-US" sz="1200" b="1" dirty="0">
                <a:solidFill>
                  <a:srgbClr val="002060"/>
                </a:solidFill>
              </a:rPr>
              <a:t>자 내로 입력한다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FFEF48FD-5B46-471F-8B99-77C1CCE4D987}"/>
              </a:ext>
            </a:extLst>
          </p:cNvPr>
          <p:cNvCxnSpPr>
            <a:endCxn id="7" idx="1"/>
          </p:cNvCxnSpPr>
          <p:nvPr/>
        </p:nvCxnSpPr>
        <p:spPr>
          <a:xfrm flipV="1">
            <a:off x="8112154" y="1908270"/>
            <a:ext cx="738231" cy="725874"/>
          </a:xfrm>
          <a:prstGeom prst="bentConnector3">
            <a:avLst>
              <a:gd name="adj1" fmla="val 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957907-5B1C-4643-A063-7AD55F343BF5}"/>
              </a:ext>
            </a:extLst>
          </p:cNvPr>
          <p:cNvSpPr txBox="1"/>
          <p:nvPr/>
        </p:nvSpPr>
        <p:spPr>
          <a:xfrm>
            <a:off x="5009003" y="6296010"/>
            <a:ext cx="2173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회원가입 페이지로 이동한다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5D7AE1-7B20-4B6C-A01E-EB229AF4FA0C}"/>
              </a:ext>
            </a:extLst>
          </p:cNvPr>
          <p:cNvSpPr txBox="1"/>
          <p:nvPr/>
        </p:nvSpPr>
        <p:spPr>
          <a:xfrm>
            <a:off x="0" y="5112782"/>
            <a:ext cx="2820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상황에 맞는 참고할 수 있는 판례들을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볼 수 있는 페이지로 이동한다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903D9F2-700D-4F45-8BC9-A91F2ABA4AAE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2820003" y="5343615"/>
            <a:ext cx="35103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5F1C02A-F24B-4964-AB8F-5C0547B00245}"/>
              </a:ext>
            </a:extLst>
          </p:cNvPr>
          <p:cNvSpPr/>
          <p:nvPr/>
        </p:nvSpPr>
        <p:spPr>
          <a:xfrm>
            <a:off x="0" y="0"/>
            <a:ext cx="21130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비회원 </a:t>
            </a:r>
            <a:r>
              <a:rPr lang="ko-KR" alt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9A6A567-91F1-4FD5-BF2A-B8EB8B2255EA}"/>
              </a:ext>
            </a:extLst>
          </p:cNvPr>
          <p:cNvCxnSpPr>
            <a:cxnSpLocks/>
          </p:cNvCxnSpPr>
          <p:nvPr/>
        </p:nvCxnSpPr>
        <p:spPr>
          <a:xfrm>
            <a:off x="8942664" y="2785145"/>
            <a:ext cx="40267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3750B5B-8596-4430-92A7-27BEB1F49955}"/>
              </a:ext>
            </a:extLst>
          </p:cNvPr>
          <p:cNvSpPr txBox="1"/>
          <p:nvPr/>
        </p:nvSpPr>
        <p:spPr>
          <a:xfrm>
            <a:off x="9345336" y="2646645"/>
            <a:ext cx="2645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입력한 텍스트를 초기화 할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9E3F26DE-81C7-4FBA-930B-3F461432F2DC}"/>
              </a:ext>
            </a:extLst>
          </p:cNvPr>
          <p:cNvCxnSpPr>
            <a:cxnSpLocks/>
          </p:cNvCxnSpPr>
          <p:nvPr/>
        </p:nvCxnSpPr>
        <p:spPr>
          <a:xfrm>
            <a:off x="8976220" y="4991521"/>
            <a:ext cx="402672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CEE263D-E2E3-4F12-95CC-B22786213C72}"/>
              </a:ext>
            </a:extLst>
          </p:cNvPr>
          <p:cNvSpPr txBox="1"/>
          <p:nvPr/>
        </p:nvSpPr>
        <p:spPr>
          <a:xfrm>
            <a:off x="9378892" y="4853021"/>
            <a:ext cx="25731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</a:rPr>
              <a:t>‘(</a:t>
            </a:r>
            <a:r>
              <a:rPr lang="ko-KR" altLang="en-US" sz="1200" b="1" dirty="0">
                <a:solidFill>
                  <a:srgbClr val="002060"/>
                </a:solidFill>
              </a:rPr>
              <a:t>작성한 글자수</a:t>
            </a:r>
            <a:r>
              <a:rPr lang="en-US" altLang="ko-KR" sz="1200" b="1" dirty="0">
                <a:solidFill>
                  <a:srgbClr val="002060"/>
                </a:solidFill>
              </a:rPr>
              <a:t>)/250’ </a:t>
            </a:r>
            <a:r>
              <a:rPr lang="ko-KR" altLang="en-US" sz="1200" b="1" dirty="0">
                <a:solidFill>
                  <a:srgbClr val="002060"/>
                </a:solidFill>
              </a:rPr>
              <a:t>을 보여준다</a:t>
            </a:r>
          </a:p>
        </p:txBody>
      </p:sp>
    </p:spTree>
    <p:extLst>
      <p:ext uri="{BB962C8B-B14F-4D97-AF65-F5344CB8AC3E}">
        <p14:creationId xmlns:p14="http://schemas.microsoft.com/office/powerpoint/2010/main" val="1315187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7B3826-E02A-4E7F-AD03-01518831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08" y="0"/>
            <a:ext cx="7899984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6297F5-C0BF-4B55-B1AE-61A79B715526}"/>
              </a:ext>
            </a:extLst>
          </p:cNvPr>
          <p:cNvSpPr/>
          <p:nvPr/>
        </p:nvSpPr>
        <p:spPr>
          <a:xfrm>
            <a:off x="0" y="0"/>
            <a:ext cx="2105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법 뉴스 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카테고리 별 뉴스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06660-A12C-4614-929D-6388B4995747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뉴스는 클릭 시에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뉴스에 대한 상세 뉴스 페이지로 이동한다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319DA1-BABF-4CEF-9FFC-257EE96FC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06" y="1470079"/>
            <a:ext cx="9871788" cy="391784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85E53694-A97E-4141-9E2D-9BC035D49A75}"/>
              </a:ext>
            </a:extLst>
          </p:cNvPr>
          <p:cNvSpPr/>
          <p:nvPr/>
        </p:nvSpPr>
        <p:spPr>
          <a:xfrm>
            <a:off x="10591006" y="1940773"/>
            <a:ext cx="281105" cy="275663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AEE61F5-5227-4E95-88BD-5ED7BB452745}"/>
              </a:ext>
            </a:extLst>
          </p:cNvPr>
          <p:cNvCxnSpPr>
            <a:cxnSpLocks/>
          </p:cNvCxnSpPr>
          <p:nvPr/>
        </p:nvCxnSpPr>
        <p:spPr>
          <a:xfrm flipV="1">
            <a:off x="10731558" y="1287631"/>
            <a:ext cx="0" cy="6531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4E2A804-7AE9-4BAC-8711-8DDC9DB382DC}"/>
              </a:ext>
            </a:extLst>
          </p:cNvPr>
          <p:cNvSpPr txBox="1"/>
          <p:nvPr/>
        </p:nvSpPr>
        <p:spPr>
          <a:xfrm>
            <a:off x="9189185" y="831161"/>
            <a:ext cx="280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다시 클릭 시</a:t>
            </a:r>
            <a:r>
              <a:rPr lang="en-US" altLang="ko-KR" sz="1200" b="1" dirty="0">
                <a:solidFill>
                  <a:srgbClr val="002060"/>
                </a:solidFill>
              </a:rPr>
              <a:t>, 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모든 카테고리 리스트를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1626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97B3826-E02A-4E7F-AD03-01518831D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008" y="0"/>
            <a:ext cx="7899984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56297F5-C0BF-4B55-B1AE-61A79B715526}"/>
              </a:ext>
            </a:extLst>
          </p:cNvPr>
          <p:cNvSpPr/>
          <p:nvPr/>
        </p:nvSpPr>
        <p:spPr>
          <a:xfrm>
            <a:off x="0" y="0"/>
            <a:ext cx="21050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법 뉴스 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카테고리 별 뉴스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06660-A12C-4614-929D-6388B4995747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뉴스는 클릭 시에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뉴스에 대한 상세 뉴스 페이지로 이동한다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2FEB52-50FC-4902-B566-C8393271B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825" y="2139190"/>
            <a:ext cx="10226351" cy="257962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154EAC0-1BFE-4581-953D-64AFEBBDF927}"/>
              </a:ext>
            </a:extLst>
          </p:cNvPr>
          <p:cNvCxnSpPr>
            <a:cxnSpLocks/>
          </p:cNvCxnSpPr>
          <p:nvPr/>
        </p:nvCxnSpPr>
        <p:spPr>
          <a:xfrm flipV="1">
            <a:off x="2604595" y="2024750"/>
            <a:ext cx="0" cy="65314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015B19-175E-45CE-BE53-A41537877E5F}"/>
              </a:ext>
            </a:extLst>
          </p:cNvPr>
          <p:cNvSpPr txBox="1"/>
          <p:nvPr/>
        </p:nvSpPr>
        <p:spPr>
          <a:xfrm>
            <a:off x="1062223" y="1568280"/>
            <a:ext cx="2418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</a:rPr>
              <a:t>‘</a:t>
            </a:r>
            <a:r>
              <a:rPr lang="ko-KR" altLang="en-US" sz="1200" b="1" dirty="0">
                <a:solidFill>
                  <a:srgbClr val="002060"/>
                </a:solidFill>
              </a:rPr>
              <a:t>법</a:t>
            </a:r>
            <a:r>
              <a:rPr lang="en-US" altLang="ko-KR" sz="1200" b="1" dirty="0">
                <a:solidFill>
                  <a:srgbClr val="002060"/>
                </a:solidFill>
              </a:rPr>
              <a:t>’</a:t>
            </a:r>
            <a:r>
              <a:rPr lang="ko-KR" altLang="en-US" sz="1200" b="1" dirty="0">
                <a:solidFill>
                  <a:srgbClr val="002060"/>
                </a:solidFill>
              </a:rPr>
              <a:t>을 입력 시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en-US" altLang="ko-KR" sz="1200" b="1" dirty="0">
                <a:solidFill>
                  <a:srgbClr val="002060"/>
                </a:solidFill>
              </a:rPr>
              <a:t>‘</a:t>
            </a:r>
            <a:r>
              <a:rPr lang="ko-KR" altLang="en-US" sz="1200" b="1" dirty="0">
                <a:solidFill>
                  <a:srgbClr val="002060"/>
                </a:solidFill>
              </a:rPr>
              <a:t>법</a:t>
            </a:r>
            <a:r>
              <a:rPr lang="en-US" altLang="ko-KR" sz="1200" b="1" dirty="0">
                <a:solidFill>
                  <a:srgbClr val="002060"/>
                </a:solidFill>
              </a:rPr>
              <a:t>’</a:t>
            </a:r>
            <a:r>
              <a:rPr lang="ko-KR" altLang="en-US" sz="1200" b="1" dirty="0">
                <a:solidFill>
                  <a:srgbClr val="002060"/>
                </a:solidFill>
              </a:rPr>
              <a:t>이 포함된 카테고리만 보인다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CEFC848-74B7-4141-9E9C-2A97506316E4}"/>
              </a:ext>
            </a:extLst>
          </p:cNvPr>
          <p:cNvCxnSpPr>
            <a:cxnSpLocks/>
          </p:cNvCxnSpPr>
          <p:nvPr/>
        </p:nvCxnSpPr>
        <p:spPr>
          <a:xfrm flipV="1">
            <a:off x="6252864" y="2295331"/>
            <a:ext cx="0" cy="38256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398495-DF52-44A7-8C07-3FEFD1F4C5FF}"/>
              </a:ext>
            </a:extLst>
          </p:cNvPr>
          <p:cNvSpPr txBox="1"/>
          <p:nvPr/>
        </p:nvSpPr>
        <p:spPr>
          <a:xfrm>
            <a:off x="4737662" y="1831341"/>
            <a:ext cx="2716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해당 카테고리를 클릭해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해당 카테고리에 대한 뉴스만 보인다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4760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E35C22-924C-4CD4-A2EA-3159282B49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33" y="0"/>
            <a:ext cx="8430733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67E3897-5B9A-4B30-B7AA-A3590FE9D86C}"/>
              </a:ext>
            </a:extLst>
          </p:cNvPr>
          <p:cNvSpPr/>
          <p:nvPr/>
        </p:nvSpPr>
        <p:spPr>
          <a:xfrm>
            <a:off x="0" y="0"/>
            <a:ext cx="11897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뉴스 상세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AB031-0C61-4532-91C0-0AC9C7F64AA7}"/>
              </a:ext>
            </a:extLst>
          </p:cNvPr>
          <p:cNvSpPr txBox="1"/>
          <p:nvPr/>
        </p:nvSpPr>
        <p:spPr>
          <a:xfrm>
            <a:off x="0" y="1645593"/>
            <a:ext cx="2519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뉴스 리스트에서 클릭한 뉴스에 대한 기사를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FE81A62-5AF4-4E1B-8213-32C7F58720D3}"/>
              </a:ext>
            </a:extLst>
          </p:cNvPr>
          <p:cNvSpPr/>
          <p:nvPr/>
        </p:nvSpPr>
        <p:spPr>
          <a:xfrm>
            <a:off x="3070381" y="410547"/>
            <a:ext cx="4011553" cy="5742791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24CBD3C-D201-496C-A9BD-33FE28E44BA5}"/>
              </a:ext>
            </a:extLst>
          </p:cNvPr>
          <p:cNvCxnSpPr>
            <a:cxnSpLocks/>
          </p:cNvCxnSpPr>
          <p:nvPr/>
        </p:nvCxnSpPr>
        <p:spPr>
          <a:xfrm flipH="1">
            <a:off x="2519265" y="1968759"/>
            <a:ext cx="55111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D29F062-99B3-4761-A88B-CC2C677CFDEF}"/>
              </a:ext>
            </a:extLst>
          </p:cNvPr>
          <p:cNvSpPr/>
          <p:nvPr/>
        </p:nvSpPr>
        <p:spPr>
          <a:xfrm>
            <a:off x="7115845" y="410547"/>
            <a:ext cx="1990834" cy="3018453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3189FC9-13A0-48D7-A1A8-F54729E9F2D0}"/>
              </a:ext>
            </a:extLst>
          </p:cNvPr>
          <p:cNvCxnSpPr>
            <a:cxnSpLocks/>
          </p:cNvCxnSpPr>
          <p:nvPr/>
        </p:nvCxnSpPr>
        <p:spPr>
          <a:xfrm flipH="1">
            <a:off x="8154955" y="3429000"/>
            <a:ext cx="1" cy="36855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73DCDA-F77A-4D87-80C4-8E4731B96E43}"/>
              </a:ext>
            </a:extLst>
          </p:cNvPr>
          <p:cNvSpPr txBox="1"/>
          <p:nvPr/>
        </p:nvSpPr>
        <p:spPr>
          <a:xfrm>
            <a:off x="7068979" y="3797559"/>
            <a:ext cx="2914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현재 열람중인 뉴스 기사와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비슷한 카테고리의 기사들을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48FF17-F68C-4C40-92AC-496A8DB4E432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뉴스는 클릭 시에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뉴스에 대한 상세 뉴스 페이지로 이동한다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41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364E05-B8E0-41C5-94EB-63A1CE08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003" y="0"/>
            <a:ext cx="7361261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84E915-80B1-4F19-A754-3FAC2187D194}"/>
              </a:ext>
            </a:extLst>
          </p:cNvPr>
          <p:cNvSpPr txBox="1"/>
          <p:nvPr/>
        </p:nvSpPr>
        <p:spPr>
          <a:xfrm>
            <a:off x="1614196" y="1996751"/>
            <a:ext cx="2780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현재 뉴스의 카테고리를 클릭하면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해당 카테고리에 대해 구독할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48572B-FF4B-48B5-A222-E9932AFD0ADC}"/>
              </a:ext>
            </a:extLst>
          </p:cNvPr>
          <p:cNvSpPr/>
          <p:nvPr/>
        </p:nvSpPr>
        <p:spPr>
          <a:xfrm>
            <a:off x="0" y="0"/>
            <a:ext cx="268374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뉴스 상세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구독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A584564-A6A1-4B1B-9E2A-F78EF03B6C4B}"/>
              </a:ext>
            </a:extLst>
          </p:cNvPr>
          <p:cNvCxnSpPr>
            <a:endCxn id="3" idx="0"/>
          </p:cNvCxnSpPr>
          <p:nvPr/>
        </p:nvCxnSpPr>
        <p:spPr>
          <a:xfrm rot="10800000" flipV="1">
            <a:off x="3004457" y="184665"/>
            <a:ext cx="1950098" cy="1812085"/>
          </a:xfrm>
          <a:prstGeom prst="bentConnector2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880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C13F960-79E9-40CE-9347-A83B704AF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2450805-89E2-4538-95D9-416943F9BEDB}"/>
              </a:ext>
            </a:extLst>
          </p:cNvPr>
          <p:cNvSpPr/>
          <p:nvPr/>
        </p:nvSpPr>
        <p:spPr>
          <a:xfrm>
            <a:off x="0" y="0"/>
            <a:ext cx="314541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뉴스 상세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구독 성공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3462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E75AEF6-3107-451C-AAE6-70EF1247A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012C345-7451-4917-98A2-4D89E5319306}"/>
              </a:ext>
            </a:extLst>
          </p:cNvPr>
          <p:cNvSpPr/>
          <p:nvPr/>
        </p:nvSpPr>
        <p:spPr>
          <a:xfrm>
            <a:off x="0" y="0"/>
            <a:ext cx="586410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뉴스 상세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구독 실패 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이미 구독중인 카테고리</a:t>
            </a:r>
            <a:r>
              <a:rPr lang="en-US" altLang="ko-K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78395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244CE9-9FC2-4842-839A-ACE91C0BC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437" y="557212"/>
            <a:ext cx="4429125" cy="574357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69CDE50-2004-4133-8AC0-091253007C9E}"/>
              </a:ext>
            </a:extLst>
          </p:cNvPr>
          <p:cNvSpPr/>
          <p:nvPr/>
        </p:nvSpPr>
        <p:spPr>
          <a:xfrm>
            <a:off x="0" y="0"/>
            <a:ext cx="256672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뉴스 상세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</a:t>
            </a:r>
            <a:endParaRPr lang="en-US" altLang="ko-K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비슷한 카테고리 기사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72E15-9F56-46AD-97D1-91889B3551CD}"/>
              </a:ext>
            </a:extLst>
          </p:cNvPr>
          <p:cNvSpPr txBox="1"/>
          <p:nvPr/>
        </p:nvSpPr>
        <p:spPr>
          <a:xfrm>
            <a:off x="65314" y="1924538"/>
            <a:ext cx="32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해당 뉴스를 클릭하면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클릭한 뉴스에 대한 상세 페이지로 이동한다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1E9E003-AFDE-4843-90B4-BDDCAC8580F7}"/>
              </a:ext>
            </a:extLst>
          </p:cNvPr>
          <p:cNvCxnSpPr>
            <a:cxnSpLocks/>
          </p:cNvCxnSpPr>
          <p:nvPr/>
        </p:nvCxnSpPr>
        <p:spPr>
          <a:xfrm flipH="1">
            <a:off x="3321698" y="2155371"/>
            <a:ext cx="55111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CDF9FEB7-9493-4F51-8688-C703A601695D}"/>
              </a:ext>
            </a:extLst>
          </p:cNvPr>
          <p:cNvSpPr/>
          <p:nvPr/>
        </p:nvSpPr>
        <p:spPr>
          <a:xfrm>
            <a:off x="3881437" y="1446246"/>
            <a:ext cx="4429125" cy="1138334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693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8E3C5EC-5601-440D-8F55-9E9CBB0DC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CB571AE-99BB-4C34-B828-FFC36849B759}"/>
              </a:ext>
            </a:extLst>
          </p:cNvPr>
          <p:cNvSpPr/>
          <p:nvPr/>
        </p:nvSpPr>
        <p:spPr>
          <a:xfrm>
            <a:off x="0" y="0"/>
            <a:ext cx="34820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 정보 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북마크한 판례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86D235-C9C9-4D80-8B34-2D700EA50C5B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판례는 클릭 시에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판례에 대한 상세 정보를 띄워준다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8223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9FB827B-3FBD-4418-94D4-BC3DA36A7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EE50BF-45B7-4E7D-BB69-A18B9F6EDFE2}"/>
              </a:ext>
            </a:extLst>
          </p:cNvPr>
          <p:cNvSpPr/>
          <p:nvPr/>
        </p:nvSpPr>
        <p:spPr>
          <a:xfrm>
            <a:off x="0" y="0"/>
            <a:ext cx="333296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 정보 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최근 본 판례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2605B-927C-464A-8118-DFCCF379944A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판례는 클릭 시에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판례에 대한 상세 정보를 띄워준다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8597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D48311-483F-4470-9AB6-3CAA40118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6B4F5E6-5BC7-4E6F-B514-26514DC59C84}"/>
              </a:ext>
            </a:extLst>
          </p:cNvPr>
          <p:cNvSpPr/>
          <p:nvPr/>
        </p:nvSpPr>
        <p:spPr>
          <a:xfrm>
            <a:off x="0" y="0"/>
            <a:ext cx="34820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 정보 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구독한 키워드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398E3-811D-4F40-A84E-D2F7BA5C505E}"/>
              </a:ext>
            </a:extLst>
          </p:cNvPr>
          <p:cNvSpPr txBox="1"/>
          <p:nvPr/>
        </p:nvSpPr>
        <p:spPr>
          <a:xfrm>
            <a:off x="1315569" y="5992354"/>
            <a:ext cx="3359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내가 구독한 뉴스 카테고리 리스트를 표시한다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EE9A570-BB53-4EA7-A8DF-F806475C98D3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995079" y="5822286"/>
            <a:ext cx="0" cy="17006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F1CC0AC-8577-450C-AECB-73B7945F4AF6}"/>
              </a:ext>
            </a:extLst>
          </p:cNvPr>
          <p:cNvSpPr/>
          <p:nvPr/>
        </p:nvSpPr>
        <p:spPr>
          <a:xfrm>
            <a:off x="1940671" y="2325439"/>
            <a:ext cx="2108816" cy="3496847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488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01CB9F-CE11-48AA-8D41-E52BFC708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90"/>
            <a:ext cx="12192000" cy="5734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6B9872-CF98-4E7D-868B-29B1AE40E44D}"/>
              </a:ext>
            </a:extLst>
          </p:cNvPr>
          <p:cNvSpPr txBox="1"/>
          <p:nvPr/>
        </p:nvSpPr>
        <p:spPr>
          <a:xfrm>
            <a:off x="4572000" y="2701255"/>
            <a:ext cx="1666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</a:rPr>
              <a:t>8~16</a:t>
            </a:r>
            <a:r>
              <a:rPr lang="ko-KR" altLang="en-US" sz="1200" b="1" dirty="0">
                <a:solidFill>
                  <a:srgbClr val="002060"/>
                </a:solidFill>
              </a:rPr>
              <a:t>자의 영문</a:t>
            </a:r>
            <a:r>
              <a:rPr lang="en-US" altLang="ko-KR" sz="1200" b="1" dirty="0">
                <a:solidFill>
                  <a:srgbClr val="002060"/>
                </a:solidFill>
              </a:rPr>
              <a:t>, </a:t>
            </a:r>
            <a:r>
              <a:rPr lang="ko-KR" altLang="en-US" sz="1200" b="1" dirty="0">
                <a:solidFill>
                  <a:srgbClr val="002060"/>
                </a:solidFill>
              </a:rPr>
              <a:t>숫자</a:t>
            </a:r>
            <a:r>
              <a:rPr lang="en-US" altLang="ko-KR" sz="1200" b="1" dirty="0">
                <a:solidFill>
                  <a:srgbClr val="002060"/>
                </a:solidFill>
              </a:rPr>
              <a:t>, </a:t>
            </a:r>
            <a:r>
              <a:rPr lang="ko-KR" altLang="en-US" sz="1200" b="1" dirty="0">
                <a:solidFill>
                  <a:srgbClr val="002060"/>
                </a:solidFill>
              </a:rPr>
              <a:t>특수문자를 입력해야 한다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DEE9F959-D8A2-46F0-BC2C-FAB655989115}"/>
              </a:ext>
            </a:extLst>
          </p:cNvPr>
          <p:cNvCxnSpPr>
            <a:cxnSpLocks/>
          </p:cNvCxnSpPr>
          <p:nvPr/>
        </p:nvCxnSpPr>
        <p:spPr>
          <a:xfrm>
            <a:off x="3926049" y="2994870"/>
            <a:ext cx="6459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019A7DB1-8EDA-4AAB-89E1-5A613350AFDE}"/>
              </a:ext>
            </a:extLst>
          </p:cNvPr>
          <p:cNvCxnSpPr>
            <a:cxnSpLocks/>
          </p:cNvCxnSpPr>
          <p:nvPr/>
        </p:nvCxnSpPr>
        <p:spPr>
          <a:xfrm>
            <a:off x="2449585" y="5192786"/>
            <a:ext cx="0" cy="78856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BF3631E-7928-4F24-82E5-A413193C1A69}"/>
              </a:ext>
            </a:extLst>
          </p:cNvPr>
          <p:cNvSpPr txBox="1"/>
          <p:nvPr/>
        </p:nvSpPr>
        <p:spPr>
          <a:xfrm>
            <a:off x="1686187" y="5981350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회원가입 </a:t>
            </a:r>
            <a:r>
              <a:rPr lang="ko-KR" altLang="en-US" sz="1200" b="1" dirty="0" err="1">
                <a:solidFill>
                  <a:srgbClr val="002060"/>
                </a:solidFill>
              </a:rPr>
              <a:t>성공시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 err="1">
                <a:solidFill>
                  <a:srgbClr val="002060"/>
                </a:solidFill>
              </a:rPr>
              <a:t>메인페이지로</a:t>
            </a:r>
            <a:r>
              <a:rPr lang="ko-KR" altLang="en-US" sz="1200" b="1" dirty="0">
                <a:solidFill>
                  <a:srgbClr val="002060"/>
                </a:solidFill>
              </a:rPr>
              <a:t> 돌아간다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9D479E73-5FE9-4C31-B6B4-3092EEB853AC}"/>
              </a:ext>
            </a:extLst>
          </p:cNvPr>
          <p:cNvCxnSpPr/>
          <p:nvPr/>
        </p:nvCxnSpPr>
        <p:spPr>
          <a:xfrm flipV="1">
            <a:off x="3800213" y="2191313"/>
            <a:ext cx="738231" cy="725874"/>
          </a:xfrm>
          <a:prstGeom prst="bentConnector3">
            <a:avLst>
              <a:gd name="adj1" fmla="val 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319E592-E90A-4F54-B884-8684B29F130E}"/>
              </a:ext>
            </a:extLst>
          </p:cNvPr>
          <p:cNvSpPr txBox="1"/>
          <p:nvPr/>
        </p:nvSpPr>
        <p:spPr>
          <a:xfrm>
            <a:off x="4572000" y="1960480"/>
            <a:ext cx="166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비밀번호 </a:t>
            </a:r>
            <a:r>
              <a:rPr lang="ko-KR" altLang="en-US" sz="1200" b="1" dirty="0" err="1">
                <a:solidFill>
                  <a:srgbClr val="002060"/>
                </a:solidFill>
              </a:rPr>
              <a:t>숨김처리</a:t>
            </a:r>
            <a:r>
              <a:rPr lang="ko-KR" altLang="en-US" sz="1200" b="1" dirty="0">
                <a:solidFill>
                  <a:srgbClr val="002060"/>
                </a:solidFill>
              </a:rPr>
              <a:t>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 err="1">
                <a:solidFill>
                  <a:srgbClr val="002060"/>
                </a:solidFill>
              </a:rPr>
              <a:t>토글버튼이다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D975DEC-CF50-49D7-8093-6C5D0A7D0261}"/>
              </a:ext>
            </a:extLst>
          </p:cNvPr>
          <p:cNvSpPr/>
          <p:nvPr/>
        </p:nvSpPr>
        <p:spPr>
          <a:xfrm>
            <a:off x="1015068" y="2835479"/>
            <a:ext cx="2910973" cy="33555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BF683B-032B-404C-A483-440B688F0ADF}"/>
              </a:ext>
            </a:extLst>
          </p:cNvPr>
          <p:cNvCxnSpPr>
            <a:cxnSpLocks/>
          </p:cNvCxnSpPr>
          <p:nvPr/>
        </p:nvCxnSpPr>
        <p:spPr>
          <a:xfrm>
            <a:off x="4026716" y="5301842"/>
            <a:ext cx="52850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924EB9-43E8-43A5-B77E-B02997D67182}"/>
              </a:ext>
            </a:extLst>
          </p:cNvPr>
          <p:cNvSpPr txBox="1"/>
          <p:nvPr/>
        </p:nvSpPr>
        <p:spPr>
          <a:xfrm>
            <a:off x="4572000" y="5163342"/>
            <a:ext cx="186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로그인 창으로 이동한다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FF52979-00A5-43CA-B647-ACAB21A73232}"/>
              </a:ext>
            </a:extLst>
          </p:cNvPr>
          <p:cNvSpPr/>
          <p:nvPr/>
        </p:nvSpPr>
        <p:spPr>
          <a:xfrm>
            <a:off x="0" y="0"/>
            <a:ext cx="1882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회원가입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5981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9A70306-8C98-4CFB-AD80-DCDA38EB1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029F52-F843-4D2C-84E1-DC401074B0A1}"/>
              </a:ext>
            </a:extLst>
          </p:cNvPr>
          <p:cNvSpPr txBox="1"/>
          <p:nvPr/>
        </p:nvSpPr>
        <p:spPr>
          <a:xfrm>
            <a:off x="1883357" y="5915608"/>
            <a:ext cx="32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클릭하면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해당 카테고리에 대한 뉴스들을 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578ED7D6-7634-4232-90D9-DA51F82D36E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920739" y="2705872"/>
            <a:ext cx="0" cy="320973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30D569A-91E0-43E3-846B-483F52A5C3D8}"/>
              </a:ext>
            </a:extLst>
          </p:cNvPr>
          <p:cNvSpPr/>
          <p:nvPr/>
        </p:nvSpPr>
        <p:spPr>
          <a:xfrm>
            <a:off x="1968663" y="2386203"/>
            <a:ext cx="1904152" cy="319669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3827A8-D0EA-426B-B596-DAF22CECFF13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뉴스는 클릭 시에</a:t>
            </a:r>
            <a:endParaRPr lang="en-US" altLang="ko-KR" sz="1200" b="1" dirty="0">
              <a:solidFill>
                <a:srgbClr val="7030A0"/>
              </a:solidFill>
            </a:endParaRP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뉴스에 대한 상세 뉴스 페이지로 이동한다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0E9EC12E-C70F-48F8-9C60-9E7241D7F9A7}"/>
              </a:ext>
            </a:extLst>
          </p:cNvPr>
          <p:cNvSpPr/>
          <p:nvPr/>
        </p:nvSpPr>
        <p:spPr>
          <a:xfrm>
            <a:off x="3665775" y="2443402"/>
            <a:ext cx="169716" cy="186607"/>
          </a:xfrm>
          <a:prstGeom prst="roundRect">
            <a:avLst>
              <a:gd name="adj" fmla="val 3348"/>
            </a:avLst>
          </a:prstGeom>
          <a:noFill/>
          <a:ln w="12700" cap="flat" cmpd="sng" algn="ctr">
            <a:solidFill>
              <a:schemeClr val="accent4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6A320EA3-1C2E-4A85-A5DC-B6F639C4DC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82410" y="759700"/>
            <a:ext cx="605271" cy="27621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C045E3E-D378-4774-A2D0-3DB7EFAA5EE2}"/>
              </a:ext>
            </a:extLst>
          </p:cNvPr>
          <p:cNvSpPr txBox="1"/>
          <p:nvPr/>
        </p:nvSpPr>
        <p:spPr>
          <a:xfrm>
            <a:off x="6466113" y="1607298"/>
            <a:ext cx="32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2060"/>
                </a:solidFill>
              </a:rPr>
              <a:t>‘X’ </a:t>
            </a:r>
            <a:r>
              <a:rPr lang="ko-KR" altLang="en-US" sz="1200" b="1" dirty="0">
                <a:solidFill>
                  <a:srgbClr val="002060"/>
                </a:solidFill>
              </a:rPr>
              <a:t>버튼을 클릭하면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해당 카테고리에 대한 구독을 해제할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73F683-63AB-455D-810A-2D92AD73E5C9}"/>
              </a:ext>
            </a:extLst>
          </p:cNvPr>
          <p:cNvSpPr/>
          <p:nvPr/>
        </p:nvSpPr>
        <p:spPr>
          <a:xfrm>
            <a:off x="0" y="0"/>
            <a:ext cx="348204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 정보 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구독한 키워드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58529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D2830C-FADF-4211-8BC0-A69EA0ABB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195DE07-1F2F-4959-8CC2-F3F190A4E6C4}"/>
              </a:ext>
            </a:extLst>
          </p:cNvPr>
          <p:cNvSpPr/>
          <p:nvPr/>
        </p:nvSpPr>
        <p:spPr>
          <a:xfrm>
            <a:off x="0" y="0"/>
            <a:ext cx="302037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내 정보 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구독 해제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2435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A7C9ADC-7F86-42B4-A03C-74ECBCFBC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635"/>
            <a:ext cx="12192000" cy="547873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F852EAE-413A-49BA-AE9C-66D96B62DF5F}"/>
              </a:ext>
            </a:extLst>
          </p:cNvPr>
          <p:cNvSpPr/>
          <p:nvPr/>
        </p:nvSpPr>
        <p:spPr>
          <a:xfrm>
            <a:off x="0" y="0"/>
            <a:ext cx="420499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구독한 뉴스 카테고리에 대한 뉴스레터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FD02E7-876E-4A64-8DBC-2ADF736E7204}"/>
              </a:ext>
            </a:extLst>
          </p:cNvPr>
          <p:cNvSpPr txBox="1"/>
          <p:nvPr/>
        </p:nvSpPr>
        <p:spPr>
          <a:xfrm>
            <a:off x="8745850" y="6398660"/>
            <a:ext cx="3446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7030A0"/>
                </a:solidFill>
              </a:rPr>
              <a:t>※ </a:t>
            </a:r>
            <a:r>
              <a:rPr lang="ko-KR" altLang="en-US" sz="1200" b="1" dirty="0">
                <a:solidFill>
                  <a:srgbClr val="7030A0"/>
                </a:solidFill>
              </a:rPr>
              <a:t>모든 뉴스는 클릭 시에 </a:t>
            </a:r>
            <a:r>
              <a:rPr lang="en-US" altLang="ko-KR" sz="1200" b="1" dirty="0">
                <a:solidFill>
                  <a:srgbClr val="7030A0"/>
                </a:solidFill>
              </a:rPr>
              <a:t>(</a:t>
            </a:r>
            <a:r>
              <a:rPr lang="ko-KR" altLang="en-US" sz="1200" b="1" dirty="0">
                <a:solidFill>
                  <a:srgbClr val="7030A0"/>
                </a:solidFill>
              </a:rPr>
              <a:t>판가름 서비스 내의</a:t>
            </a:r>
            <a:r>
              <a:rPr lang="en-US" altLang="ko-KR" sz="1200" b="1" dirty="0">
                <a:solidFill>
                  <a:srgbClr val="7030A0"/>
                </a:solidFill>
              </a:rPr>
              <a:t>)</a:t>
            </a:r>
          </a:p>
          <a:p>
            <a:r>
              <a:rPr lang="ko-KR" altLang="en-US" sz="1200" b="1" dirty="0">
                <a:solidFill>
                  <a:srgbClr val="7030A0"/>
                </a:solidFill>
              </a:rPr>
              <a:t>해당 뉴스에 대한 상세 뉴스 페이지로 이동한다</a:t>
            </a:r>
            <a:r>
              <a:rPr lang="en-US" altLang="ko-KR" sz="1200" b="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032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9AD2D04-A86F-4B84-8ABB-44F98242C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1990"/>
            <a:ext cx="12192000" cy="573402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1AC5B3E-B5AB-4286-9C2A-448EE13854E4}"/>
              </a:ext>
            </a:extLst>
          </p:cNvPr>
          <p:cNvCxnSpPr>
            <a:cxnSpLocks/>
          </p:cNvCxnSpPr>
          <p:nvPr/>
        </p:nvCxnSpPr>
        <p:spPr>
          <a:xfrm>
            <a:off x="2457974" y="4580390"/>
            <a:ext cx="0" cy="788564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4BC3A59-52F2-430A-8C91-5AD12CE14E24}"/>
              </a:ext>
            </a:extLst>
          </p:cNvPr>
          <p:cNvSpPr txBox="1"/>
          <p:nvPr/>
        </p:nvSpPr>
        <p:spPr>
          <a:xfrm>
            <a:off x="1694576" y="5368954"/>
            <a:ext cx="1820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로그인 </a:t>
            </a:r>
            <a:r>
              <a:rPr lang="ko-KR" altLang="en-US" sz="1200" b="1" dirty="0" err="1">
                <a:solidFill>
                  <a:srgbClr val="002060"/>
                </a:solidFill>
              </a:rPr>
              <a:t>성공시</a:t>
            </a:r>
            <a:r>
              <a:rPr lang="en-US" altLang="ko-KR" sz="1200" b="1" dirty="0">
                <a:solidFill>
                  <a:srgbClr val="002060"/>
                </a:solidFill>
              </a:rPr>
              <a:t>,</a:t>
            </a:r>
          </a:p>
          <a:p>
            <a:r>
              <a:rPr lang="ko-KR" altLang="en-US" sz="1200" b="1" dirty="0">
                <a:solidFill>
                  <a:srgbClr val="002060"/>
                </a:solidFill>
              </a:rPr>
              <a:t>회원 </a:t>
            </a:r>
            <a:r>
              <a:rPr lang="ko-KR" altLang="en-US" sz="1200" b="1" dirty="0" err="1">
                <a:solidFill>
                  <a:srgbClr val="002060"/>
                </a:solidFill>
              </a:rPr>
              <a:t>메인페이지로</a:t>
            </a:r>
            <a:r>
              <a:rPr lang="ko-KR" altLang="en-US" sz="1200" b="1" dirty="0">
                <a:solidFill>
                  <a:srgbClr val="002060"/>
                </a:solidFill>
              </a:rPr>
              <a:t>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돌아간다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62680BE9-EDC9-47EB-912A-32FEE85600AC}"/>
              </a:ext>
            </a:extLst>
          </p:cNvPr>
          <p:cNvCxnSpPr>
            <a:cxnSpLocks/>
          </p:cNvCxnSpPr>
          <p:nvPr/>
        </p:nvCxnSpPr>
        <p:spPr>
          <a:xfrm>
            <a:off x="3986172" y="4689446"/>
            <a:ext cx="528506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14054B0-3278-44E6-94EB-D487BF160EB6}"/>
              </a:ext>
            </a:extLst>
          </p:cNvPr>
          <p:cNvSpPr txBox="1"/>
          <p:nvPr/>
        </p:nvSpPr>
        <p:spPr>
          <a:xfrm>
            <a:off x="4531455" y="4550946"/>
            <a:ext cx="1986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회원가입 창으로 이동한다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DF7D43-1020-4415-9912-9831410D1DF2}"/>
              </a:ext>
            </a:extLst>
          </p:cNvPr>
          <p:cNvSpPr/>
          <p:nvPr/>
        </p:nvSpPr>
        <p:spPr>
          <a:xfrm>
            <a:off x="0" y="0"/>
            <a:ext cx="165141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로그인 </a:t>
            </a:r>
            <a:r>
              <a:rPr lang="ko-KR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511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6BE9191-DCFF-4196-889F-FEDBB0390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00"/>
            <a:ext cx="12192000" cy="5875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CE77A4F5-2E2C-49DE-AF18-B644D94125B3}"/>
              </a:ext>
            </a:extLst>
          </p:cNvPr>
          <p:cNvSpPr/>
          <p:nvPr/>
        </p:nvSpPr>
        <p:spPr>
          <a:xfrm>
            <a:off x="0" y="0"/>
            <a:ext cx="1882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회원 </a:t>
            </a:r>
            <a:r>
              <a:rPr lang="ko-KR" altLang="en-US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</a:t>
            </a:r>
            <a:r>
              <a:rPr lang="ko-KR" alt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1AEFF3B-E696-4E5A-A5B8-F27ED23C8D28}"/>
              </a:ext>
            </a:extLst>
          </p:cNvPr>
          <p:cNvCxnSpPr>
            <a:cxnSpLocks/>
          </p:cNvCxnSpPr>
          <p:nvPr/>
        </p:nvCxnSpPr>
        <p:spPr>
          <a:xfrm flipH="1" flipV="1">
            <a:off x="1971413" y="3783435"/>
            <a:ext cx="469783" cy="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54220E-D570-48DB-AA7F-0F7898DC2524}"/>
              </a:ext>
            </a:extLst>
          </p:cNvPr>
          <p:cNvSpPr txBox="1"/>
          <p:nvPr/>
        </p:nvSpPr>
        <p:spPr>
          <a:xfrm>
            <a:off x="219519" y="3460269"/>
            <a:ext cx="198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판례를 찾기 위해서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검색했던 기록들을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볼 수 있다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347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D826E4-4F48-4EB2-8C68-469E5325F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00"/>
            <a:ext cx="12192000" cy="5875200"/>
          </a:xfrm>
          <a:prstGeom prst="rect">
            <a:avLst/>
          </a:prstGeom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CC0D92F-7842-4205-9B85-FC2058882521}"/>
              </a:ext>
            </a:extLst>
          </p:cNvPr>
          <p:cNvCxnSpPr>
            <a:cxnSpLocks/>
          </p:cNvCxnSpPr>
          <p:nvPr/>
        </p:nvCxnSpPr>
        <p:spPr>
          <a:xfrm flipH="1">
            <a:off x="3842158" y="2818701"/>
            <a:ext cx="1" cy="427839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EB1A358-41D9-468F-B217-43CA6EFCFA56}"/>
              </a:ext>
            </a:extLst>
          </p:cNvPr>
          <p:cNvSpPr txBox="1"/>
          <p:nvPr/>
        </p:nvSpPr>
        <p:spPr>
          <a:xfrm>
            <a:off x="2848765" y="3246540"/>
            <a:ext cx="19867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검색했던 기록을 클릭하면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옆 검색창에 자동으로 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검색했던 기록이 들어간다</a:t>
            </a:r>
            <a:r>
              <a:rPr lang="en-US" altLang="ko-KR" sz="1200" b="1" dirty="0">
                <a:solidFill>
                  <a:srgbClr val="002060"/>
                </a:solidFill>
              </a:rPr>
              <a:t>.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855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6168447-9227-419A-9CBE-0D13DF482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1400"/>
            <a:ext cx="12192000" cy="58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3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A969294-2252-463A-B097-6DF5F22D2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E48A0C68-D446-4C8B-8A30-5C818EE496A0}"/>
              </a:ext>
            </a:extLst>
          </p:cNvPr>
          <p:cNvSpPr/>
          <p:nvPr/>
        </p:nvSpPr>
        <p:spPr>
          <a:xfrm>
            <a:off x="0" y="0"/>
            <a:ext cx="1882247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검색페이지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073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31224A1-882C-461E-8754-6707C69FF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39400"/>
            <a:ext cx="12192000" cy="57792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D13B726-2EDD-4696-9F47-8D26FE335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575" y="2752725"/>
            <a:ext cx="8324850" cy="13525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9F82E93-5E7B-468F-99D3-A61950F5CEC0}"/>
              </a:ext>
            </a:extLst>
          </p:cNvPr>
          <p:cNvSpPr/>
          <p:nvPr/>
        </p:nvSpPr>
        <p:spPr>
          <a:xfrm>
            <a:off x="0" y="0"/>
            <a:ext cx="340029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검색페이지 </a:t>
            </a:r>
            <a:r>
              <a:rPr lang="en-US" altLang="ko-KR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– </a:t>
            </a:r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판례 리스트</a:t>
            </a:r>
            <a:endParaRPr lang="en-US" altLang="ko-KR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C116984-4534-4A10-A5A5-156EB1CC1307}"/>
              </a:ext>
            </a:extLst>
          </p:cNvPr>
          <p:cNvCxnSpPr>
            <a:cxnSpLocks/>
          </p:cNvCxnSpPr>
          <p:nvPr/>
        </p:nvCxnSpPr>
        <p:spPr>
          <a:xfrm flipV="1">
            <a:off x="9773174" y="2575311"/>
            <a:ext cx="0" cy="445862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34CAB48-C768-4959-8BA2-AD6452A4CDAC}"/>
              </a:ext>
            </a:extLst>
          </p:cNvPr>
          <p:cNvSpPr/>
          <p:nvPr/>
        </p:nvSpPr>
        <p:spPr>
          <a:xfrm>
            <a:off x="1933575" y="2692866"/>
            <a:ext cx="3091431" cy="227635"/>
          </a:xfrm>
          <a:prstGeom prst="roundRect">
            <a:avLst/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5DB0E05-53A1-4464-BA28-D0BEA37C3006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479291" y="2558445"/>
            <a:ext cx="0" cy="134421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E52553-7CBA-4980-B647-2922274C351A}"/>
              </a:ext>
            </a:extLst>
          </p:cNvPr>
          <p:cNvSpPr txBox="1"/>
          <p:nvPr/>
        </p:nvSpPr>
        <p:spPr>
          <a:xfrm>
            <a:off x="2485897" y="2281446"/>
            <a:ext cx="1986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판례에서의 핵심 키워드들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6828BC-297A-4B18-96DB-1BF78A0CCC9D}"/>
              </a:ext>
            </a:extLst>
          </p:cNvPr>
          <p:cNvSpPr txBox="1"/>
          <p:nvPr/>
        </p:nvSpPr>
        <p:spPr>
          <a:xfrm>
            <a:off x="9142254" y="2281445"/>
            <a:ext cx="126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판례 열람 여부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5087D7A-49D3-40C7-8CF4-E81556217DD4}"/>
              </a:ext>
            </a:extLst>
          </p:cNvPr>
          <p:cNvCxnSpPr>
            <a:cxnSpLocks/>
          </p:cNvCxnSpPr>
          <p:nvPr/>
        </p:nvCxnSpPr>
        <p:spPr>
          <a:xfrm>
            <a:off x="10072849" y="3079896"/>
            <a:ext cx="645711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9BE850-6BA4-4CF9-9174-4C64CE6414A8}"/>
              </a:ext>
            </a:extLst>
          </p:cNvPr>
          <p:cNvSpPr txBox="1"/>
          <p:nvPr/>
        </p:nvSpPr>
        <p:spPr>
          <a:xfrm>
            <a:off x="10718560" y="2941396"/>
            <a:ext cx="126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rgbClr val="002060"/>
                </a:solidFill>
              </a:rPr>
              <a:t>북마크</a:t>
            </a:r>
            <a:r>
              <a:rPr lang="ko-KR" altLang="en-US" sz="1200" b="1" dirty="0">
                <a:solidFill>
                  <a:srgbClr val="002060"/>
                </a:solidFill>
              </a:rPr>
              <a:t> 여부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CF6944D-7B9E-4256-ADE9-009661469460}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1658967" y="3054922"/>
            <a:ext cx="27460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539EFEF-C149-412B-B116-B655D63FDE4F}"/>
              </a:ext>
            </a:extLst>
          </p:cNvPr>
          <p:cNvSpPr txBox="1"/>
          <p:nvPr/>
        </p:nvSpPr>
        <p:spPr>
          <a:xfrm>
            <a:off x="771787" y="2916422"/>
            <a:ext cx="88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판례 제목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1C3D9C5-3423-4D23-A400-E2732AD54EDF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1658967" y="3327842"/>
            <a:ext cx="27460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BBE37C1-FFFD-4A5C-9194-8856504FA3CC}"/>
              </a:ext>
            </a:extLst>
          </p:cNvPr>
          <p:cNvSpPr txBox="1"/>
          <p:nvPr/>
        </p:nvSpPr>
        <p:spPr>
          <a:xfrm>
            <a:off x="771787" y="3189342"/>
            <a:ext cx="887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선고 일자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734627-6A54-4FB3-8953-9E34F076ED82}"/>
              </a:ext>
            </a:extLst>
          </p:cNvPr>
          <p:cNvSpPr txBox="1"/>
          <p:nvPr/>
        </p:nvSpPr>
        <p:spPr>
          <a:xfrm>
            <a:off x="1107347" y="3623338"/>
            <a:ext cx="5516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요약</a:t>
            </a: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0431DEAA-71C8-4C4E-A361-A455CBFC0C60}"/>
              </a:ext>
            </a:extLst>
          </p:cNvPr>
          <p:cNvCxnSpPr>
            <a:cxnSpLocks/>
          </p:cNvCxnSpPr>
          <p:nvPr/>
        </p:nvCxnSpPr>
        <p:spPr>
          <a:xfrm>
            <a:off x="10215462" y="3327842"/>
            <a:ext cx="645711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D605627-6782-48C0-8FE1-874CD76AF17C}"/>
              </a:ext>
            </a:extLst>
          </p:cNvPr>
          <p:cNvSpPr txBox="1"/>
          <p:nvPr/>
        </p:nvSpPr>
        <p:spPr>
          <a:xfrm>
            <a:off x="10861173" y="3189342"/>
            <a:ext cx="12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rgbClr val="002060"/>
                </a:solidFill>
              </a:rPr>
              <a:t>검색 상황과의</a:t>
            </a:r>
            <a:endParaRPr lang="en-US" altLang="ko-KR" sz="1200" b="1" dirty="0">
              <a:solidFill>
                <a:srgbClr val="002060"/>
              </a:solidFill>
            </a:endParaRPr>
          </a:p>
          <a:p>
            <a:r>
              <a:rPr lang="ko-KR" altLang="en-US" sz="1200" b="1" dirty="0">
                <a:solidFill>
                  <a:srgbClr val="002060"/>
                </a:solidFill>
              </a:rPr>
              <a:t>유사도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5667FAB-EFB7-4540-830C-465ED2E825B0}"/>
              </a:ext>
            </a:extLst>
          </p:cNvPr>
          <p:cNvSpPr/>
          <p:nvPr/>
        </p:nvSpPr>
        <p:spPr>
          <a:xfrm>
            <a:off x="1933575" y="3429000"/>
            <a:ext cx="8139274" cy="676267"/>
          </a:xfrm>
          <a:prstGeom prst="roundRect">
            <a:avLst/>
          </a:prstGeom>
          <a:noFill/>
          <a:ln w="12700" cap="flat" cmpd="sng" algn="ctr">
            <a:solidFill>
              <a:srgbClr val="00206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0F953F3-C9D7-480B-A732-230302495298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1658966" y="3767134"/>
            <a:ext cx="274609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91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728</Words>
  <Application>Microsoft Office PowerPoint</Application>
  <PresentationFormat>와이드스크린</PresentationFormat>
  <Paragraphs>163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판가름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민준</dc:creator>
  <cp:lastModifiedBy>김 민준</cp:lastModifiedBy>
  <cp:revision>15</cp:revision>
  <dcterms:created xsi:type="dcterms:W3CDTF">2024-04-03T16:24:17Z</dcterms:created>
  <dcterms:modified xsi:type="dcterms:W3CDTF">2024-04-03T19:01:47Z</dcterms:modified>
</cp:coreProperties>
</file>